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7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041400"/>
            <a:ext cx="6858000" cy="2387600"/>
          </a:xfrm>
        </p:spPr>
        <p:txBody>
          <a:bodyPr anchor="b"/>
          <a:lstStyle>
            <a:lvl1pPr algn="ctr">
              <a:defRPr sz="405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5FCBEF"/>
                </a:solidFill>
              </a:rPr>
              <a:pPr/>
              <a:t>‹nº›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03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srgbClr val="5FCBEF"/>
                </a:solidFill>
              </a:rPr>
              <a:pPr/>
              <a:t>‹nº›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397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4406901"/>
            <a:ext cx="7886700" cy="1362075"/>
          </a:xfrm>
        </p:spPr>
        <p:txBody>
          <a:bodyPr anchor="t"/>
          <a:lstStyle>
            <a:lvl1pPr>
              <a:defRPr sz="3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906713"/>
            <a:ext cx="78867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5FCBEF"/>
                </a:solidFill>
              </a:rPr>
              <a:pPr/>
              <a:t>‹nº›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279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0863"/>
            <a:ext cx="3886200" cy="435133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0863"/>
            <a:ext cx="3886200" cy="435133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srgbClr val="5FCBEF"/>
                </a:solidFill>
              </a:rPr>
              <a:pPr/>
              <a:t>‹nº›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482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74638"/>
            <a:ext cx="7886700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535113"/>
            <a:ext cx="386715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2174876"/>
            <a:ext cx="3867150" cy="399732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2248" y="1535113"/>
            <a:ext cx="386834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248" y="2174876"/>
            <a:ext cx="3868340" cy="399732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5FCBEF"/>
                </a:solidFill>
              </a:rPr>
              <a:pPr/>
              <a:t>‹nº›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088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5FCBEF"/>
                </a:solidFill>
              </a:rPr>
              <a:pPr/>
              <a:t>‹nº›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269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5FCBEF"/>
                </a:solidFill>
              </a:rPr>
              <a:pPr/>
              <a:t>‹nº›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828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85801"/>
            <a:ext cx="3009900" cy="1160463"/>
          </a:xfrm>
        </p:spPr>
        <p:txBody>
          <a:bodyPr anchor="b"/>
          <a:lstStyle>
            <a:lvl1pPr>
              <a:defRPr sz="15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98" y="685800"/>
            <a:ext cx="4725590" cy="54864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888" y="1846264"/>
            <a:ext cx="3009900" cy="432593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srgbClr val="5FCBEF"/>
                </a:solidFill>
              </a:rPr>
              <a:pPr/>
              <a:t>‹nº›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1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8806" y="4800600"/>
            <a:ext cx="5382816" cy="566738"/>
          </a:xfrm>
        </p:spPr>
        <p:txBody>
          <a:bodyPr anchor="b"/>
          <a:lstStyle>
            <a:lvl1pPr>
              <a:defRPr sz="15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78806" y="685801"/>
            <a:ext cx="5382816" cy="40417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8806" y="5367338"/>
            <a:ext cx="5382816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5FCBEF"/>
                </a:solidFill>
              </a:rPr>
              <a:pPr/>
              <a:t>‹nº›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573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>
                <a:solidFill>
                  <a:srgbClr val="5FCBEF"/>
                </a:solidFill>
              </a:rPr>
              <a:pPr/>
              <a:t>‹nº›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029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8975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897562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5FCBEF"/>
                </a:solidFill>
              </a:rPr>
              <a:pPr/>
              <a:t>‹nº›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834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0863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1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D57F1E4F-1CFF-5643-939E-217C01CDF565}" type="slidenum">
              <a:rPr lang="en-US" smtClean="0">
                <a:solidFill>
                  <a:srgbClr val="5FCBEF"/>
                </a:solidFill>
              </a:rPr>
              <a:pPr defTabSz="342900"/>
              <a:t>‹nº›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32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9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504" y="1941358"/>
            <a:ext cx="3816424" cy="1415634"/>
          </a:xfrm>
        </p:spPr>
        <p:txBody>
          <a:bodyPr/>
          <a:lstStyle/>
          <a:p>
            <a:r>
              <a:rPr lang="pt-BR" sz="2800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As Contribuições do</a:t>
            </a:r>
            <a:r>
              <a:rPr lang="pt-BR" sz="3200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/>
            </a:r>
            <a:br>
              <a:rPr lang="pt-BR" sz="3200" dirty="0" smtClean="0">
                <a:solidFill>
                  <a:srgbClr val="FFFF00"/>
                </a:solidFill>
                <a:latin typeface="Century Gothic" panose="020B0502020202020204" pitchFamily="34" charset="0"/>
              </a:rPr>
            </a:br>
            <a:endParaRPr lang="pt-BR" sz="3200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059832" y="2351782"/>
            <a:ext cx="43204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 </a:t>
            </a:r>
            <a:r>
              <a:rPr lang="pt-BR" sz="2800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Design Gráfico</a:t>
            </a:r>
            <a:endParaRPr lang="pt-BR" sz="2800" dirty="0">
              <a:solidFill>
                <a:srgbClr val="FFFF00"/>
              </a:solidFill>
              <a:latin typeface="Century Gothic" panose="020B0502020202020204" pitchFamily="34" charset="0"/>
            </a:endParaRPr>
          </a:p>
          <a:p>
            <a:pPr algn="ctr"/>
            <a:endParaRPr lang="pt-BR" sz="3200" dirty="0">
              <a:solidFill>
                <a:srgbClr val="FFFF00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5735847" y="4869160"/>
            <a:ext cx="3156633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pt-BR" sz="2800" dirty="0" smtClean="0">
              <a:latin typeface="Century Gothic" panose="020B0502020202020204" pitchFamily="34" charset="0"/>
            </a:endParaRPr>
          </a:p>
          <a:p>
            <a:pPr algn="ctr"/>
            <a:r>
              <a:rPr lang="pt-BR" sz="2800" dirty="0">
                <a:latin typeface="Century Gothic" panose="020B0502020202020204" pitchFamily="34" charset="0"/>
              </a:rPr>
              <a:t>para a </a:t>
            </a:r>
            <a:endParaRPr lang="pt-BR" sz="2800" dirty="0" smtClean="0">
              <a:latin typeface="Century Gothic" panose="020B0502020202020204" pitchFamily="34" charset="0"/>
            </a:endParaRPr>
          </a:p>
          <a:p>
            <a:pPr algn="ctr"/>
            <a:r>
              <a:rPr lang="pt-BR" sz="2800" dirty="0" smtClean="0">
                <a:latin typeface="Century Gothic" panose="020B0502020202020204" pitchFamily="34" charset="0"/>
              </a:rPr>
              <a:t>Sociedade</a:t>
            </a:r>
          </a:p>
          <a:p>
            <a:pPr algn="ctr"/>
            <a:r>
              <a:rPr lang="pt-BR" sz="2800" dirty="0" smtClean="0">
                <a:latin typeface="Century Gothic" panose="020B0502020202020204" pitchFamily="34" charset="0"/>
              </a:rPr>
              <a:t>Contemporânea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246034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9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980728"/>
            <a:ext cx="3600400" cy="587152"/>
          </a:xfrm>
        </p:spPr>
        <p:txBody>
          <a:bodyPr>
            <a:normAutofit/>
          </a:bodyPr>
          <a:lstStyle/>
          <a:p>
            <a:r>
              <a:rPr lang="pt-BR" sz="2800" dirty="0" smtClean="0">
                <a:solidFill>
                  <a:schemeClr val="bg1"/>
                </a:solidFill>
              </a:rPr>
              <a:t>Estrutura da Pesquisa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1133" y="2089965"/>
            <a:ext cx="2920777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smtClean="0">
                <a:solidFill>
                  <a:srgbClr val="FFFF00"/>
                </a:solidFill>
              </a:rPr>
              <a:t>Introdução</a:t>
            </a:r>
          </a:p>
          <a:p>
            <a:pPr marL="0" indent="0" algn="ctr">
              <a:buNone/>
            </a:pPr>
            <a:r>
              <a:rPr lang="pt-BR" sz="1800" dirty="0" smtClean="0">
                <a:solidFill>
                  <a:srgbClr val="FFFF00"/>
                </a:solidFill>
              </a:rPr>
              <a:t> Breve Histórico do Design</a:t>
            </a:r>
          </a:p>
        </p:txBody>
      </p:sp>
      <p:sp>
        <p:nvSpPr>
          <p:cNvPr id="5" name="Retângulo 4"/>
          <p:cNvSpPr/>
          <p:nvPr/>
        </p:nvSpPr>
        <p:spPr>
          <a:xfrm>
            <a:off x="3914536" y="2132856"/>
            <a:ext cx="3096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FFFF00"/>
                </a:solidFill>
              </a:rPr>
              <a:t>A Atividade do </a:t>
            </a:r>
            <a:r>
              <a:rPr lang="pt-BR" dirty="0" smtClean="0">
                <a:solidFill>
                  <a:srgbClr val="FFFF00"/>
                </a:solidFill>
              </a:rPr>
              <a:t/>
            </a:r>
            <a:br>
              <a:rPr lang="pt-BR" dirty="0" smtClean="0">
                <a:solidFill>
                  <a:srgbClr val="FFFF00"/>
                </a:solidFill>
              </a:rPr>
            </a:br>
            <a:r>
              <a:rPr lang="pt-BR" dirty="0" smtClean="0">
                <a:solidFill>
                  <a:srgbClr val="FFFF00"/>
                </a:solidFill>
              </a:rPr>
              <a:t>Designer </a:t>
            </a:r>
            <a:r>
              <a:rPr lang="pt-BR" dirty="0">
                <a:solidFill>
                  <a:srgbClr val="FFFF00"/>
                </a:solidFill>
              </a:rPr>
              <a:t>Gráfico </a:t>
            </a:r>
            <a:br>
              <a:rPr lang="pt-BR" dirty="0">
                <a:solidFill>
                  <a:srgbClr val="FFFF00"/>
                </a:solidFill>
              </a:rPr>
            </a:br>
            <a:r>
              <a:rPr lang="pt-BR" dirty="0">
                <a:solidFill>
                  <a:srgbClr val="FFFF00"/>
                </a:solidFill>
              </a:rPr>
              <a:t>na  Contemporaneidade</a:t>
            </a:r>
          </a:p>
        </p:txBody>
      </p:sp>
      <p:sp>
        <p:nvSpPr>
          <p:cNvPr id="6" name="Retângulo 5"/>
          <p:cNvSpPr/>
          <p:nvPr/>
        </p:nvSpPr>
        <p:spPr>
          <a:xfrm>
            <a:off x="5580112" y="5733256"/>
            <a:ext cx="3294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/>
              <a:t>O Designer </a:t>
            </a:r>
            <a:r>
              <a:rPr lang="pt-BR" dirty="0" smtClean="0"/>
              <a:t>Gráfico</a:t>
            </a:r>
            <a:br>
              <a:rPr lang="pt-BR" dirty="0" smtClean="0"/>
            </a:br>
            <a:r>
              <a:rPr lang="pt-BR" dirty="0" smtClean="0"/>
              <a:t>e </a:t>
            </a:r>
            <a:r>
              <a:rPr lang="pt-BR" dirty="0"/>
              <a:t>a Sociedade</a:t>
            </a:r>
          </a:p>
          <a:p>
            <a:pPr algn="ctr"/>
            <a:r>
              <a:rPr lang="pt-BR" dirty="0"/>
              <a:t> Considerações Finais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93169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2664295" cy="1080121"/>
          </a:xfrm>
        </p:spPr>
        <p:txBody>
          <a:bodyPr>
            <a:normAutofit/>
          </a:bodyPr>
          <a:lstStyle/>
          <a:p>
            <a:pPr algn="r"/>
            <a:r>
              <a:rPr lang="pt-BR" sz="2800" dirty="0" smtClean="0">
                <a:solidFill>
                  <a:schemeClr val="bg1"/>
                </a:solidFill>
              </a:rPr>
              <a:t>Breve Histórico</a:t>
            </a:r>
            <a:br>
              <a:rPr lang="pt-BR" sz="2800" dirty="0" smtClean="0">
                <a:solidFill>
                  <a:schemeClr val="bg1"/>
                </a:solidFill>
              </a:rPr>
            </a:br>
            <a:r>
              <a:rPr lang="pt-BR" sz="2800" dirty="0" smtClean="0">
                <a:solidFill>
                  <a:schemeClr val="bg1"/>
                </a:solidFill>
              </a:rPr>
              <a:t> do Design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359200" y="1844824"/>
            <a:ext cx="3204687" cy="230425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t-BR" sz="1800" dirty="0" smtClean="0"/>
              <a:t> </a:t>
            </a:r>
            <a:r>
              <a:rPr lang="pt-BR" sz="1800" dirty="0" smtClean="0">
                <a:solidFill>
                  <a:schemeClr val="bg1"/>
                </a:solidFill>
              </a:rPr>
              <a:t>Arts and Crafts</a:t>
            </a:r>
          </a:p>
          <a:p>
            <a:pPr marL="0" indent="0" algn="r">
              <a:buNone/>
            </a:pPr>
            <a:r>
              <a:rPr lang="pt-BR" sz="1800" dirty="0" smtClean="0">
                <a:solidFill>
                  <a:schemeClr val="bg1"/>
                </a:solidFill>
              </a:rPr>
              <a:t> Art Noveau</a:t>
            </a:r>
          </a:p>
          <a:p>
            <a:pPr marL="0" indent="0" algn="r">
              <a:buNone/>
            </a:pPr>
            <a:r>
              <a:rPr lang="pt-BR" sz="1800" dirty="0" smtClean="0">
                <a:solidFill>
                  <a:schemeClr val="bg1"/>
                </a:solidFill>
              </a:rPr>
              <a:t> A Bauhaus</a:t>
            </a:r>
          </a:p>
          <a:p>
            <a:pPr marL="0" indent="0" algn="r">
              <a:buNone/>
            </a:pPr>
            <a:r>
              <a:rPr lang="pt-BR" sz="1800" dirty="0">
                <a:solidFill>
                  <a:schemeClr val="bg1"/>
                </a:solidFill>
              </a:rPr>
              <a:t> </a:t>
            </a:r>
            <a:r>
              <a:rPr lang="pt-BR" sz="1800" dirty="0" smtClean="0">
                <a:solidFill>
                  <a:schemeClr val="bg1"/>
                </a:solidFill>
              </a:rPr>
              <a:t>A Escola de Ulm </a:t>
            </a:r>
          </a:p>
          <a:p>
            <a:pPr marL="0" indent="0" algn="r">
              <a:buNone/>
            </a:pPr>
            <a:r>
              <a:rPr lang="pt-BR" sz="1800" dirty="0" smtClean="0">
                <a:solidFill>
                  <a:schemeClr val="bg1"/>
                </a:solidFill>
              </a:rPr>
              <a:t>A Chegada do Design ao Brasil</a:t>
            </a:r>
            <a:endParaRPr lang="pt-B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96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1196752"/>
            <a:ext cx="3487935" cy="1440160"/>
          </a:xfrm>
        </p:spPr>
        <p:txBody>
          <a:bodyPr>
            <a:normAutofit/>
          </a:bodyPr>
          <a:lstStyle/>
          <a:p>
            <a:pPr algn="r"/>
            <a:r>
              <a:rPr lang="pt-BR" sz="2800" dirty="0" smtClean="0">
                <a:solidFill>
                  <a:schemeClr val="bg1"/>
                </a:solidFill>
              </a:rPr>
              <a:t>A Atividade do </a:t>
            </a:r>
            <a:br>
              <a:rPr lang="pt-BR" sz="2800" dirty="0" smtClean="0">
                <a:solidFill>
                  <a:schemeClr val="bg1"/>
                </a:solidFill>
              </a:rPr>
            </a:br>
            <a:r>
              <a:rPr lang="pt-BR" sz="2800" dirty="0" smtClean="0">
                <a:solidFill>
                  <a:schemeClr val="bg1"/>
                </a:solidFill>
              </a:rPr>
              <a:t>Designer Gráfico na </a:t>
            </a:r>
            <a:br>
              <a:rPr lang="pt-BR" sz="2800" dirty="0" smtClean="0">
                <a:solidFill>
                  <a:schemeClr val="bg1"/>
                </a:solidFill>
              </a:rPr>
            </a:br>
            <a:r>
              <a:rPr lang="pt-BR" sz="2800" dirty="0" smtClean="0">
                <a:solidFill>
                  <a:schemeClr val="bg1"/>
                </a:solidFill>
              </a:rPr>
              <a:t>Contemporaneidade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3897418" y="2348880"/>
            <a:ext cx="3554902" cy="1152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dirty="0" smtClean="0">
                <a:solidFill>
                  <a:schemeClr val="bg1"/>
                </a:solidFill>
              </a:rPr>
              <a:t> Conceitos de Design Gráfico</a:t>
            </a:r>
          </a:p>
          <a:p>
            <a:pPr marL="0" indent="0">
              <a:buNone/>
            </a:pPr>
            <a:r>
              <a:rPr lang="pt-BR" sz="1800" dirty="0" smtClean="0">
                <a:solidFill>
                  <a:schemeClr val="bg1"/>
                </a:solidFill>
              </a:rPr>
              <a:t> A Profissão do Designer Gráfico</a:t>
            </a:r>
          </a:p>
          <a:p>
            <a:pPr marL="0" indent="0">
              <a:buNone/>
            </a:pPr>
            <a:r>
              <a:rPr lang="pt-BR" sz="1800" dirty="0" smtClean="0">
                <a:solidFill>
                  <a:schemeClr val="bg1"/>
                </a:solidFill>
              </a:rPr>
              <a:t> Subdivisão do Design Gráfico</a:t>
            </a:r>
            <a:endParaRPr lang="pt-B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530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2348880"/>
            <a:ext cx="3600400" cy="432048"/>
          </a:xfrm>
        </p:spPr>
        <p:txBody>
          <a:bodyPr anchor="t">
            <a:noAutofit/>
          </a:bodyPr>
          <a:lstStyle/>
          <a:p>
            <a:pPr marL="0" indent="0" algn="ctr">
              <a:buNone/>
            </a:pPr>
            <a:r>
              <a:rPr lang="pt-BR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Papel Social do Designer Gráfico</a:t>
            </a:r>
            <a:endParaRPr lang="pt-BR" sz="1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pt-BR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pt-BR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3528" y="1196752"/>
            <a:ext cx="3168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</a:rPr>
              <a:t>O Designer </a:t>
            </a:r>
            <a:r>
              <a:rPr lang="pt-BR" sz="2800" dirty="0" smtClean="0">
                <a:solidFill>
                  <a:schemeClr val="bg1"/>
                </a:solidFill>
              </a:rPr>
              <a:t>Gráfico </a:t>
            </a:r>
          </a:p>
          <a:p>
            <a:pPr algn="ctr"/>
            <a:r>
              <a:rPr lang="pt-BR" sz="2800" dirty="0" smtClean="0">
                <a:solidFill>
                  <a:schemeClr val="bg1"/>
                </a:solidFill>
              </a:rPr>
              <a:t>e a Sociedade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103440" y="2348880"/>
            <a:ext cx="27180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Regulamentação da 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Profissão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Designer</a:t>
            </a:r>
            <a:endParaRPr lang="pt-B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pt-B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300192" y="4869160"/>
            <a:ext cx="18722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>Veto da 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Lei</a:t>
            </a:r>
          </a:p>
          <a:p>
            <a:pPr algn="ctr"/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que </a:t>
            </a: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Regulamenta </a:t>
            </a:r>
          </a:p>
          <a:p>
            <a:pPr algn="ctr"/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Profissão </a:t>
            </a: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Designer</a:t>
            </a:r>
            <a:endParaRPr lang="pt-B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153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5351745" y="5733256"/>
            <a:ext cx="3816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/>
              <a:t>Considerações</a:t>
            </a:r>
          </a:p>
          <a:p>
            <a:pPr algn="ctr"/>
            <a:r>
              <a:rPr lang="pt-BR" sz="2800" dirty="0" smtClean="0"/>
              <a:t>Finais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5614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57898" y="1268760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LUPTON, ELLEN e MILLER, J. ABBOTT</a:t>
            </a:r>
            <a:r>
              <a:rPr lang="pt-BR" dirty="0"/>
              <a:t>. ABC da Bauhaus: a Bauhaus e a teoria do design. 1º edição. São Paulo: Cosac Naify, 2008.</a:t>
            </a:r>
          </a:p>
          <a:p>
            <a:endParaRPr lang="pt-BR" dirty="0"/>
          </a:p>
          <a:p>
            <a:r>
              <a:rPr lang="pt-BR" b="1" dirty="0"/>
              <a:t>LUPTON, ELLEN</a:t>
            </a:r>
            <a:r>
              <a:rPr lang="pt-BR" dirty="0"/>
              <a:t>. Pensar com tipos. 2º edição. São Paulo: Cosac Naify, 2013. </a:t>
            </a:r>
          </a:p>
          <a:p>
            <a:endParaRPr lang="pt-BR" dirty="0"/>
          </a:p>
          <a:p>
            <a:r>
              <a:rPr lang="pt-BR" b="1" dirty="0"/>
              <a:t>NIEMEYER, LUCY</a:t>
            </a:r>
            <a:r>
              <a:rPr lang="pt-BR" dirty="0"/>
              <a:t>. Design no Brasil: origens e instalação. 2ª edição. Rio de Janeiro: 2AB, 1998.</a:t>
            </a:r>
          </a:p>
          <a:p>
            <a:endParaRPr lang="pt-BR" dirty="0"/>
          </a:p>
          <a:p>
            <a:r>
              <a:rPr lang="pt-BR" b="1" dirty="0"/>
              <a:t>PACKARD, VANCE.</a:t>
            </a:r>
            <a:r>
              <a:rPr lang="pt-BR" dirty="0"/>
              <a:t> Estratégia do Desperdício. 1º edição. São Paulo: IBRASA, 1965.</a:t>
            </a:r>
          </a:p>
          <a:p>
            <a:endParaRPr lang="pt-BR" dirty="0"/>
          </a:p>
          <a:p>
            <a:r>
              <a:rPr lang="pt-BR" b="1" dirty="0"/>
              <a:t>MUNARI, BRUNO</a:t>
            </a:r>
            <a:r>
              <a:rPr lang="pt-BR" dirty="0"/>
              <a:t>. A Arte como Ofício. 4ª edição. Lisboa: Editorial Presença, 1993.</a:t>
            </a:r>
          </a:p>
          <a:p>
            <a:endParaRPr lang="pt-BR" dirty="0"/>
          </a:p>
          <a:p>
            <a:r>
              <a:rPr lang="pt-BR" b="1" dirty="0"/>
              <a:t>VILLAS-BOAS, ANDRÉ</a:t>
            </a:r>
            <a:r>
              <a:rPr lang="pt-BR" dirty="0"/>
              <a:t>. O que é - e o que nunca foi - design gráfico. 6ª edição. Rio de Janeiro: 2AB, 2008.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79512" y="260648"/>
            <a:ext cx="1872208" cy="576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40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dirty="0" smtClean="0"/>
              <a:t>Referências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33730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51520" y="404664"/>
            <a:ext cx="8640960" cy="5760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WOLLNER, ALEXANDRE</a:t>
            </a:r>
            <a:r>
              <a:rPr lang="pt-BR" dirty="0"/>
              <a:t>. A formação do Design Moderno no Brasil.</a:t>
            </a:r>
          </a:p>
          <a:p>
            <a:r>
              <a:rPr lang="pt-BR" dirty="0"/>
              <a:t>Disponível em: </a:t>
            </a:r>
          </a:p>
          <a:p>
            <a:r>
              <a:rPr lang="pt-BR" dirty="0"/>
              <a:t>&lt;http://tipografos.net/design/wollner.html&gt;</a:t>
            </a:r>
          </a:p>
          <a:p>
            <a:r>
              <a:rPr lang="pt-BR" dirty="0"/>
              <a:t>Acesso em: 11 nov. 2015.</a:t>
            </a:r>
          </a:p>
          <a:p>
            <a:endParaRPr lang="pt-BR" dirty="0"/>
          </a:p>
          <a:p>
            <a:r>
              <a:rPr lang="pt-BR" b="1" dirty="0"/>
              <a:t>WOLLNER, ALEXANDRE</a:t>
            </a:r>
            <a:r>
              <a:rPr lang="pt-BR" dirty="0"/>
              <a:t>. A formação do Design Moderno no Brasil.</a:t>
            </a:r>
          </a:p>
          <a:p>
            <a:r>
              <a:rPr lang="pt-BR" dirty="0"/>
              <a:t>Disponível em: </a:t>
            </a:r>
          </a:p>
          <a:p>
            <a:r>
              <a:rPr lang="pt-BR" dirty="0"/>
              <a:t>&lt;https://www.youtube.com/watch?v=s7LOZLMRRO0&gt;</a:t>
            </a:r>
          </a:p>
          <a:p>
            <a:r>
              <a:rPr lang="pt-BR" dirty="0"/>
              <a:t>Acesso em: 11 nov. 2015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r>
              <a:rPr lang="pt-BR" b="1" dirty="0"/>
              <a:t>YAMAMOTO, RICARDO K. K. </a:t>
            </a:r>
            <a:r>
              <a:rPr lang="pt-BR" dirty="0"/>
              <a:t>Papel Social do Designer Gráfico: Realidades e Premissas. </a:t>
            </a:r>
          </a:p>
          <a:p>
            <a:r>
              <a:rPr lang="pt-BR" dirty="0"/>
              <a:t>Disponível em:</a:t>
            </a:r>
          </a:p>
          <a:p>
            <a:r>
              <a:rPr lang="pt-BR" dirty="0"/>
              <a:t>&lt;http://www.fau.usp.br/fauforma/2015/assets/ricardo_yamamoto.pdf&gt;</a:t>
            </a:r>
          </a:p>
          <a:p>
            <a:r>
              <a:rPr lang="pt-BR" dirty="0"/>
              <a:t>Acesso em: 04 nov. 2015.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b="1" dirty="0"/>
              <a:t>ABRA ESCOLA DE ARTES E DESIGN</a:t>
            </a:r>
            <a:r>
              <a:rPr lang="pt-BR" dirty="0"/>
              <a:t>. O que é Design Gráfico? </a:t>
            </a:r>
          </a:p>
          <a:p>
            <a:r>
              <a:rPr lang="pt-BR" dirty="0"/>
              <a:t>Disponível em: </a:t>
            </a:r>
          </a:p>
          <a:p>
            <a:r>
              <a:rPr lang="pt-BR" dirty="0"/>
              <a:t>&lt;http://www.abra.com.br/artigos/21-o-que-e-design-grafico&gt;</a:t>
            </a:r>
          </a:p>
          <a:p>
            <a:r>
              <a:rPr lang="pt-BR" dirty="0"/>
              <a:t>Acesso em: 25 out. 2015.</a:t>
            </a:r>
          </a:p>
        </p:txBody>
      </p:sp>
    </p:spTree>
    <p:extLst>
      <p:ext uri="{BB962C8B-B14F-4D97-AF65-F5344CB8AC3E}">
        <p14:creationId xmlns:p14="http://schemas.microsoft.com/office/powerpoint/2010/main" val="241813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51520" y="332656"/>
            <a:ext cx="80648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ADG BRASIL</a:t>
            </a:r>
            <a:r>
              <a:rPr lang="pt-BR" dirty="0"/>
              <a:t>. Apresentação. </a:t>
            </a:r>
          </a:p>
          <a:p>
            <a:r>
              <a:rPr lang="pt-BR" dirty="0"/>
              <a:t>Disponível em:</a:t>
            </a:r>
          </a:p>
          <a:p>
            <a:r>
              <a:rPr lang="pt-BR" dirty="0"/>
              <a:t>&lt;http://www.adg.org.br/institucional/apresentacao&gt;</a:t>
            </a:r>
          </a:p>
          <a:p>
            <a:r>
              <a:rPr lang="pt-BR" dirty="0"/>
              <a:t>Acesso em: 25 out. 2015</a:t>
            </a:r>
            <a:r>
              <a:rPr lang="pt-BR" dirty="0" smtClean="0"/>
              <a:t>.</a:t>
            </a:r>
            <a:endParaRPr lang="pt-BR" dirty="0"/>
          </a:p>
          <a:p>
            <a:endParaRPr lang="pt-BR" dirty="0"/>
          </a:p>
          <a:p>
            <a:r>
              <a:rPr lang="pt-BR" b="1" dirty="0"/>
              <a:t>VERAS, NÉCIO DE LIMA</a:t>
            </a:r>
            <a:r>
              <a:rPr lang="pt-BR" dirty="0"/>
              <a:t>. Noções de Design Gráfico - Unidade 1 - Introdução ao Design Gráfico.</a:t>
            </a:r>
          </a:p>
          <a:p>
            <a:r>
              <a:rPr lang="pt-BR" dirty="0"/>
              <a:t>Disponível em: </a:t>
            </a:r>
          </a:p>
          <a:p>
            <a:r>
              <a:rPr lang="pt-BR" dirty="0"/>
              <a:t>&lt;http://pt.slideshare.net/necioveras/conceitos-e-princpios-de-design&gt;</a:t>
            </a:r>
          </a:p>
          <a:p>
            <a:r>
              <a:rPr lang="pt-BR" dirty="0"/>
              <a:t>Acesso em: 31 out. 2015</a:t>
            </a:r>
            <a:r>
              <a:rPr lang="pt-BR" dirty="0" smtClean="0"/>
              <a:t>.</a:t>
            </a:r>
            <a:endParaRPr lang="pt-BR" dirty="0"/>
          </a:p>
          <a:p>
            <a:endParaRPr lang="pt-BR" dirty="0"/>
          </a:p>
          <a:p>
            <a:r>
              <a:rPr lang="pt-BR" b="1" dirty="0"/>
              <a:t>WIKIPÉDIA</a:t>
            </a:r>
            <a:r>
              <a:rPr lang="pt-BR" dirty="0"/>
              <a:t>. Design. </a:t>
            </a:r>
          </a:p>
          <a:p>
            <a:r>
              <a:rPr lang="pt-BR" dirty="0"/>
              <a:t>Disponível em:</a:t>
            </a:r>
          </a:p>
          <a:p>
            <a:r>
              <a:rPr lang="pt-BR" dirty="0"/>
              <a:t>&lt;https://pt.wikipedia.org/wiki/Design&gt;. </a:t>
            </a:r>
          </a:p>
          <a:p>
            <a:r>
              <a:rPr lang="pt-BR" dirty="0"/>
              <a:t>Acesso em: 31 de out. 2015.</a:t>
            </a:r>
          </a:p>
        </p:txBody>
      </p:sp>
    </p:spTree>
    <p:extLst>
      <p:ext uri="{BB962C8B-B14F-4D97-AF65-F5344CB8AC3E}">
        <p14:creationId xmlns:p14="http://schemas.microsoft.com/office/powerpoint/2010/main" val="30584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251520" y="260648"/>
            <a:ext cx="1427621" cy="576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342900" rtl="0" eaLnBrk="1" latinLnBrk="0" hangingPunct="1">
              <a:spcBef>
                <a:spcPct val="0"/>
              </a:spcBef>
              <a:buNone/>
              <a:defRPr sz="405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pt-BR" sz="2800" dirty="0" smtClean="0">
                <a:solidFill>
                  <a:schemeClr val="tx1"/>
                </a:solidFill>
              </a:rPr>
              <a:t>Anexos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51520" y="1303600"/>
            <a:ext cx="51845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Entrevista </a:t>
            </a:r>
            <a:r>
              <a:rPr lang="pt-BR" dirty="0"/>
              <a:t>a Adriana Ferreira de </a:t>
            </a:r>
            <a:r>
              <a:rPr lang="pt-BR" dirty="0" smtClean="0"/>
              <a:t>Freitas</a:t>
            </a:r>
            <a:br>
              <a:rPr lang="pt-BR" dirty="0" smtClean="0"/>
            </a:br>
            <a:endParaRPr lang="pt-BR" dirty="0"/>
          </a:p>
          <a:p>
            <a:r>
              <a:rPr lang="pt-BR" dirty="0" smtClean="0"/>
              <a:t>TCC no meu site: http://www.gimarinho.com/tcc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801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Escritório">
      <a:dk1>
        <a:sysClr val="windowText" lastClr="000000"/>
      </a:dk1>
      <a:lt1>
        <a:sysClr val="window" lastClr="FFFFFF"/>
      </a:lt1>
      <a:dk2>
        <a:srgbClr val="6E747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85296"/>
      </a:hlink>
      <a:folHlink>
        <a:srgbClr val="993366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TM02836342[[fn=Íon]]</Template>
  <TotalTime>245</TotalTime>
  <Words>438</Words>
  <Application>Microsoft Office PowerPoint</Application>
  <PresentationFormat>Apresentação na tela (4:3)</PresentationFormat>
  <Paragraphs>84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Century Gothic</vt:lpstr>
      <vt:lpstr>Blank</vt:lpstr>
      <vt:lpstr>As Contribuições do </vt:lpstr>
      <vt:lpstr>Estrutura da Pesquisa</vt:lpstr>
      <vt:lpstr>Breve Histórico  do Design</vt:lpstr>
      <vt:lpstr>A Atividade do  Designer Gráfico na  Contemporaneidade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Artista Gráfico à Serviço do Mercado Consumidor</dc:title>
  <dc:creator>Gil</dc:creator>
  <cp:lastModifiedBy>GILDEVAN MARINHO DE JESUS</cp:lastModifiedBy>
  <cp:revision>48</cp:revision>
  <dcterms:created xsi:type="dcterms:W3CDTF">2015-10-15T16:05:47Z</dcterms:created>
  <dcterms:modified xsi:type="dcterms:W3CDTF">2015-12-10T01:28:21Z</dcterms:modified>
</cp:coreProperties>
</file>